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9.png" ContentType="image/png"/>
  <Override PartName="/ppt/media/image7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6.png" ContentType="image/png"/>
  <Override PartName="/ppt/media/image23.jpeg" ContentType="image/jpeg"/>
  <Override PartName="/ppt/media/image8.png" ContentType="image/png"/>
  <Override PartName="/ppt/media/image10.png" ContentType="image/png"/>
  <Override PartName="/ppt/media/image11.png" ContentType="image/png"/>
  <Override PartName="/ppt/media/image12.jpeg" ContentType="image/jpeg"/>
  <Override PartName="/ppt/media/image46.jpeg" ContentType="image/jpeg"/>
  <Override PartName="/ppt/media/image13.png" ContentType="image/png"/>
  <Override PartName="/ppt/media/image14.png" ContentType="image/png"/>
  <Override PartName="/ppt/media/image35.jpeg" ContentType="image/jpeg"/>
  <Override PartName="/ppt/media/image15.png" ContentType="image/png"/>
  <Override PartName="/ppt/media/image49.png" ContentType="image/png"/>
  <Override PartName="/ppt/media/image16.jpeg" ContentType="image/jpeg"/>
  <Override PartName="/ppt/media/image18.jpeg" ContentType="image/jpeg"/>
  <Override PartName="/ppt/media/image19.jpeg" ContentType="image/jpeg"/>
  <Override PartName="/ppt/media/image20.png" ContentType="image/png"/>
  <Override PartName="/ppt/media/image21.png" ContentType="image/png"/>
  <Override PartName="/ppt/media/image22.jpeg" ContentType="image/jpeg"/>
  <Override PartName="/ppt/media/image24.png" ContentType="image/png"/>
  <Override PartName="/ppt/media/image36.jpeg" ContentType="image/jpeg"/>
  <Override PartName="/ppt/media/image25.png" ContentType="image/png"/>
  <Override PartName="/ppt/media/image26.jpeg" ContentType="image/jpeg"/>
  <Override PartName="/ppt/media/image47.png" ContentType="image/png"/>
  <Override PartName="/ppt/media/image27.jpeg" ContentType="image/jpeg"/>
  <Override PartName="/ppt/media/image29.png" ContentType="image/png"/>
  <Override PartName="/ppt/media/image41.jpeg" ContentType="image/jpeg"/>
  <Override PartName="/ppt/media/image30.png" ContentType="image/png"/>
  <Override PartName="/ppt/media/image31.jpeg" ContentType="image/jpeg"/>
  <Override PartName="/ppt/media/image52.png" ContentType="image/png"/>
  <Override PartName="/ppt/media/image32.jpeg" ContentType="image/jpeg"/>
  <Override PartName="/ppt/media/image48.jpeg" ContentType="image/jpeg"/>
  <Override PartName="/ppt/media/image33.png" ContentType="image/png"/>
  <Override PartName="/ppt/media/image34.png" ContentType="image/png"/>
  <Override PartName="/ppt/media/image37.jpeg" ContentType="image/jpeg"/>
  <Override PartName="/ppt/media/image38.jpeg" ContentType="image/jpeg"/>
  <Override PartName="/ppt/media/image39.png" ContentType="image/png"/>
  <Override PartName="/ppt/media/image42.jpeg" ContentType="image/jpeg"/>
  <Override PartName="/ppt/media/image40.png" ContentType="image/png"/>
  <Override PartName="/ppt/media/image50.png" ContentType="image/png"/>
  <Override PartName="/ppt/media/image43.jpeg" ContentType="image/jpeg"/>
  <Override PartName="/ppt/media/image44.png" ContentType="image/png"/>
  <Override PartName="/ppt/media/image51.png" ContentType="image/png"/>
  <Override PartName="/ppt/media/image53.png" ContentType="image/pn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  <a:endParaRPr b="0" lang="it-I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  <a:endParaRPr b="0" lang="it-IT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mailto:quartotempofirenze@gmail.com" TargetMode="External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319680" y="236160"/>
            <a:ext cx="856188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90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QUARTO</a:t>
            </a:r>
            <a:r>
              <a:rPr b="1" lang="it-IT" sz="29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TEMPO</a:t>
            </a:r>
            <a:r>
              <a:rPr b="1" lang="it-IT" sz="2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1" lang="it-IT" sz="290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FIRENZE  </a:t>
            </a:r>
            <a:r>
              <a:rPr b="1" lang="it-IT" sz="29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APS - ASD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CustomShape 2"/>
          <p:cNvSpPr/>
          <p:nvPr/>
        </p:nvSpPr>
        <p:spPr>
          <a:xfrm>
            <a:off x="57240" y="878400"/>
            <a:ext cx="9028800" cy="41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Mission: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promuovere il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benessere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psico-fisico</a:t>
            </a:r>
            <a:r>
              <a:rPr b="0" lang="it-IT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dei propri tesserati attraverso la pratica sportiva e contribuire alla creazione di una società che valorizzi la ricchezza delle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diversità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e la qualità delle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relazioni umane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3"/>
          <p:cNvSpPr/>
          <p:nvPr/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4"/>
          <p:cNvSpPr/>
          <p:nvPr/>
        </p:nvSpPr>
        <p:spPr>
          <a:xfrm>
            <a:off x="8472600" y="4663080"/>
            <a:ext cx="547920" cy="39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" name="Google Shape;58;p13" descr=""/>
          <p:cNvPicPr/>
          <p:nvPr/>
        </p:nvPicPr>
        <p:blipFill>
          <a:blip r:embed="rId1"/>
          <a:stretch/>
        </p:blipFill>
        <p:spPr>
          <a:xfrm>
            <a:off x="252720" y="4123440"/>
            <a:ext cx="1115280" cy="822600"/>
          </a:xfrm>
          <a:prstGeom prst="rect">
            <a:avLst/>
          </a:prstGeom>
          <a:ln>
            <a:noFill/>
          </a:ln>
        </p:spPr>
      </p:pic>
      <p:pic>
        <p:nvPicPr>
          <p:cNvPr id="77" name="Google Shape;59;p13" descr=""/>
          <p:cNvPicPr/>
          <p:nvPr/>
        </p:nvPicPr>
        <p:blipFill>
          <a:blip r:embed="rId2"/>
          <a:stretch/>
        </p:blipFill>
        <p:spPr>
          <a:xfrm>
            <a:off x="1469160" y="4140720"/>
            <a:ext cx="696240" cy="822600"/>
          </a:xfrm>
          <a:prstGeom prst="rect">
            <a:avLst/>
          </a:prstGeom>
          <a:ln>
            <a:noFill/>
          </a:ln>
        </p:spPr>
      </p:pic>
      <p:pic>
        <p:nvPicPr>
          <p:cNvPr id="78" name="Google Shape;60;p13" descr=""/>
          <p:cNvPicPr/>
          <p:nvPr/>
        </p:nvPicPr>
        <p:blipFill>
          <a:blip r:embed="rId3"/>
          <a:stretch/>
        </p:blipFill>
        <p:spPr>
          <a:xfrm>
            <a:off x="3755160" y="4244400"/>
            <a:ext cx="1366920" cy="696240"/>
          </a:xfrm>
          <a:prstGeom prst="rect">
            <a:avLst/>
          </a:prstGeom>
          <a:ln>
            <a:noFill/>
          </a:ln>
        </p:spPr>
      </p:pic>
      <p:pic>
        <p:nvPicPr>
          <p:cNvPr id="79" name="Google Shape;61;p13" descr=""/>
          <p:cNvPicPr/>
          <p:nvPr/>
        </p:nvPicPr>
        <p:blipFill>
          <a:blip r:embed="rId4"/>
          <a:stretch/>
        </p:blipFill>
        <p:spPr>
          <a:xfrm>
            <a:off x="2314080" y="4285080"/>
            <a:ext cx="696240" cy="696240"/>
          </a:xfrm>
          <a:prstGeom prst="rect">
            <a:avLst/>
          </a:prstGeom>
          <a:ln>
            <a:noFill/>
          </a:ln>
        </p:spPr>
      </p:pic>
      <p:pic>
        <p:nvPicPr>
          <p:cNvPr id="80" name="Google Shape;62;p13" descr=""/>
          <p:cNvPicPr/>
          <p:nvPr/>
        </p:nvPicPr>
        <p:blipFill>
          <a:blip r:embed="rId5"/>
          <a:stretch/>
        </p:blipFill>
        <p:spPr>
          <a:xfrm>
            <a:off x="5233320" y="4404240"/>
            <a:ext cx="896400" cy="451080"/>
          </a:xfrm>
          <a:prstGeom prst="rect">
            <a:avLst/>
          </a:prstGeom>
          <a:ln>
            <a:noFill/>
          </a:ln>
        </p:spPr>
      </p:pic>
      <p:pic>
        <p:nvPicPr>
          <p:cNvPr id="81" name="Google Shape;63;p13" descr=""/>
          <p:cNvPicPr/>
          <p:nvPr/>
        </p:nvPicPr>
        <p:blipFill>
          <a:blip r:embed="rId6"/>
          <a:stretch/>
        </p:blipFill>
        <p:spPr>
          <a:xfrm>
            <a:off x="3130920" y="4320720"/>
            <a:ext cx="588960" cy="624600"/>
          </a:xfrm>
          <a:prstGeom prst="rect">
            <a:avLst/>
          </a:prstGeom>
          <a:ln>
            <a:noFill/>
          </a:ln>
        </p:spPr>
      </p:pic>
      <p:pic>
        <p:nvPicPr>
          <p:cNvPr id="82" name="Google Shape;64;p13" descr=""/>
          <p:cNvPicPr/>
          <p:nvPr/>
        </p:nvPicPr>
        <p:blipFill>
          <a:blip r:embed="rId7"/>
          <a:stretch/>
        </p:blipFill>
        <p:spPr>
          <a:xfrm>
            <a:off x="6370920" y="4344120"/>
            <a:ext cx="547920" cy="616680"/>
          </a:xfrm>
          <a:prstGeom prst="rect">
            <a:avLst/>
          </a:prstGeom>
          <a:ln>
            <a:noFill/>
          </a:ln>
        </p:spPr>
      </p:pic>
      <p:pic>
        <p:nvPicPr>
          <p:cNvPr id="83" name="Google Shape;65;p13" descr=""/>
          <p:cNvPicPr/>
          <p:nvPr/>
        </p:nvPicPr>
        <p:blipFill>
          <a:blip r:embed="rId8"/>
          <a:srcRect l="0" t="0" r="0" b="12638"/>
          <a:stretch/>
        </p:blipFill>
        <p:spPr>
          <a:xfrm>
            <a:off x="7083360" y="4308840"/>
            <a:ext cx="978480" cy="613080"/>
          </a:xfrm>
          <a:prstGeom prst="rect">
            <a:avLst/>
          </a:prstGeom>
          <a:ln>
            <a:noFill/>
          </a:ln>
        </p:spPr>
      </p:pic>
      <p:pic>
        <p:nvPicPr>
          <p:cNvPr id="84" name="Google Shape;66;p13" descr=""/>
          <p:cNvPicPr/>
          <p:nvPr/>
        </p:nvPicPr>
        <p:blipFill>
          <a:blip r:embed="rId9"/>
          <a:srcRect l="0" t="0" r="5861" b="7873"/>
          <a:stretch/>
        </p:blipFill>
        <p:spPr>
          <a:xfrm>
            <a:off x="8226360" y="4227840"/>
            <a:ext cx="727560" cy="711360"/>
          </a:xfrm>
          <a:prstGeom prst="rect">
            <a:avLst/>
          </a:prstGeom>
          <a:ln>
            <a:noFill/>
          </a:ln>
        </p:spPr>
      </p:pic>
      <p:pic>
        <p:nvPicPr>
          <p:cNvPr id="85" name="Google Shape;67;p13" descr=""/>
          <p:cNvPicPr/>
          <p:nvPr/>
        </p:nvPicPr>
        <p:blipFill>
          <a:blip r:embed="rId10"/>
          <a:stretch/>
        </p:blipFill>
        <p:spPr>
          <a:xfrm>
            <a:off x="3452760" y="2254680"/>
            <a:ext cx="1971360" cy="1868040"/>
          </a:xfrm>
          <a:prstGeom prst="rect">
            <a:avLst/>
          </a:prstGeom>
          <a:ln>
            <a:noFill/>
          </a:ln>
        </p:spPr>
      </p:pic>
      <p:sp>
        <p:nvSpPr>
          <p:cNvPr id="86" name="CustomShape 5"/>
          <p:cNvSpPr/>
          <p:nvPr/>
        </p:nvSpPr>
        <p:spPr>
          <a:xfrm>
            <a:off x="253800" y="2617560"/>
            <a:ext cx="2999160" cy="85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i="1" lang="it-IT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arela Round"/>
                <a:ea typeface="Varela Round"/>
              </a:rPr>
              <a:t>Area Tecnico Sportiva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6"/>
          <p:cNvSpPr/>
          <p:nvPr/>
        </p:nvSpPr>
        <p:spPr>
          <a:xfrm>
            <a:off x="6144120" y="2617560"/>
            <a:ext cx="2595600" cy="85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i="1" lang="it-IT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arela Round"/>
                <a:ea typeface="Varela Round"/>
              </a:rPr>
              <a:t>Area Psicologico Educativa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50;p22" descr=""/>
          <p:cNvPicPr/>
          <p:nvPr/>
        </p:nvPicPr>
        <p:blipFill>
          <a:blip r:embed="rId1"/>
          <a:stretch/>
        </p:blipFill>
        <p:spPr>
          <a:xfrm>
            <a:off x="830880" y="173880"/>
            <a:ext cx="790920" cy="790920"/>
          </a:xfrm>
          <a:prstGeom prst="rect">
            <a:avLst/>
          </a:prstGeom>
          <a:ln>
            <a:noFill/>
          </a:ln>
        </p:spPr>
      </p:pic>
      <p:pic>
        <p:nvPicPr>
          <p:cNvPr id="133" name="Google Shape;151;p22" descr=""/>
          <p:cNvPicPr/>
          <p:nvPr/>
        </p:nvPicPr>
        <p:blipFill>
          <a:blip r:embed="rId2"/>
          <a:srcRect l="0" t="5185" r="0" b="5185"/>
          <a:stretch/>
        </p:blipFill>
        <p:spPr>
          <a:xfrm>
            <a:off x="6255360" y="3384360"/>
            <a:ext cx="2673000" cy="1539360"/>
          </a:xfrm>
          <a:prstGeom prst="rect">
            <a:avLst/>
          </a:prstGeom>
          <a:ln>
            <a:noFill/>
          </a:ln>
        </p:spPr>
      </p:pic>
      <p:pic>
        <p:nvPicPr>
          <p:cNvPr id="134" name="Google Shape;152;p22" descr=""/>
          <p:cNvPicPr/>
          <p:nvPr/>
        </p:nvPicPr>
        <p:blipFill>
          <a:blip r:embed="rId3"/>
          <a:stretch/>
        </p:blipFill>
        <p:spPr>
          <a:xfrm>
            <a:off x="6255360" y="1236240"/>
            <a:ext cx="2673000" cy="177732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81080" y="1030680"/>
            <a:ext cx="5879160" cy="39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just">
              <a:lnSpc>
                <a:spcPct val="100000"/>
              </a:lnSpc>
            </a:pPr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GRUPPO GIOCHI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Attività ludico-motorie ed artistico-espressive per bambini e ragazzi con grave disabilità intellettivo-relazionale. Attività propedeutica all’inserimento nelle categorie della Scuola Calcio, del SGS e delle prime squadre.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PROGETTI NELLE SCUOLE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Giochi ed attività polisportive atti a favorire le relazioni tra gli alunni, in particolare in classi dove sono presenti bambini/e o ragazzi/e con disabilità o altro tipo di difficoltà o svantaggio.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1546200" y="235440"/>
            <a:ext cx="6549120" cy="58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929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ALTRE ATTIVITÀ E PROGETTI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59;p23" descr=""/>
          <p:cNvPicPr/>
          <p:nvPr/>
        </p:nvPicPr>
        <p:blipFill>
          <a:blip r:embed="rId1"/>
          <a:srcRect l="7640" t="0" r="0" b="17854"/>
          <a:stretch/>
        </p:blipFill>
        <p:spPr>
          <a:xfrm>
            <a:off x="5251680" y="2530440"/>
            <a:ext cx="3602160" cy="240264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1962000" y="825840"/>
            <a:ext cx="7504920" cy="388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VACANZE E CENTRI ESTIVI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Sono occasioni di socializzazione e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 crescita fondamentali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per le persone con disabilità e le loro famiglie.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Google Shape;161;p23" descr=""/>
          <p:cNvPicPr/>
          <p:nvPr/>
        </p:nvPicPr>
        <p:blipFill>
          <a:blip r:embed="rId2"/>
          <a:stretch/>
        </p:blipFill>
        <p:spPr>
          <a:xfrm>
            <a:off x="856080" y="203040"/>
            <a:ext cx="790920" cy="790920"/>
          </a:xfrm>
          <a:prstGeom prst="rect">
            <a:avLst/>
          </a:prstGeom>
          <a:ln>
            <a:noFill/>
          </a:ln>
        </p:spPr>
      </p:pic>
      <p:pic>
        <p:nvPicPr>
          <p:cNvPr id="140" name="Google Shape;162;p23" descr=""/>
          <p:cNvPicPr/>
          <p:nvPr/>
        </p:nvPicPr>
        <p:blipFill>
          <a:blip r:embed="rId3"/>
          <a:srcRect l="0" t="19229" r="0" b="0"/>
          <a:stretch/>
        </p:blipFill>
        <p:spPr>
          <a:xfrm>
            <a:off x="3249720" y="2530440"/>
            <a:ext cx="1696320" cy="2402640"/>
          </a:xfrm>
          <a:prstGeom prst="rect">
            <a:avLst/>
          </a:prstGeom>
          <a:ln>
            <a:noFill/>
          </a:ln>
        </p:spPr>
      </p:pic>
      <p:pic>
        <p:nvPicPr>
          <p:cNvPr id="141" name="Google Shape;163;p23" descr=""/>
          <p:cNvPicPr/>
          <p:nvPr/>
        </p:nvPicPr>
        <p:blipFill>
          <a:blip r:embed="rId4"/>
          <a:stretch/>
        </p:blipFill>
        <p:spPr>
          <a:xfrm>
            <a:off x="406800" y="1400400"/>
            <a:ext cx="2273040" cy="353232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819000" y="235440"/>
            <a:ext cx="7504920" cy="58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929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ALTRE ATTIVITÀ E PROGETTI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69;p24" descr=""/>
          <p:cNvPicPr/>
          <p:nvPr/>
        </p:nvPicPr>
        <p:blipFill>
          <a:blip r:embed="rId1"/>
          <a:stretch/>
        </p:blipFill>
        <p:spPr>
          <a:xfrm>
            <a:off x="739800" y="343080"/>
            <a:ext cx="790920" cy="79092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277560" y="351000"/>
            <a:ext cx="8632080" cy="111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r>
              <a:rPr b="1" lang="it-IT" sz="290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L'IMPORTANZA DI UNA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it-IT" sz="29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ÉQUIPE MULTIDISCIPLINARE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1039680" y="1665000"/>
            <a:ext cx="2594880" cy="111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Tecnici sportivi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Esperti motori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Fisioterapisti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3544200" y="1665000"/>
            <a:ext cx="2594880" cy="111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Psicoterapeuti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Psicologi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Educatori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5619960" y="1665000"/>
            <a:ext cx="2594880" cy="111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Animatori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Volontari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Tirocinanti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Google Shape;174;p24" descr=""/>
          <p:cNvPicPr/>
          <p:nvPr/>
        </p:nvPicPr>
        <p:blipFill>
          <a:blip r:embed="rId2"/>
          <a:stretch/>
        </p:blipFill>
        <p:spPr>
          <a:xfrm>
            <a:off x="1499760" y="3078360"/>
            <a:ext cx="5991120" cy="185688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311760" y="2163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r>
              <a:rPr b="1" lang="it-IT" sz="290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IL TERRITORIO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311760" y="77148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11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14 COMUNI DI PROVENIENZA DEGLI ATLETI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2083680" y="1426320"/>
            <a:ext cx="2999160" cy="242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1. Campi Bisenzio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2. Firenze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3. Signa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4. Sesto Fiorentino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5. Scandicci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6. Calenzano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7. Prato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5594040" y="1439640"/>
            <a:ext cx="2999160" cy="242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8. Lastra a Signa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9. Rufina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10. Poggio a Caiano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11. Quarrata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12. Limite sull'Arno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13. Agliana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14. Livorno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5"/>
          <p:cNvSpPr/>
          <p:nvPr/>
        </p:nvSpPr>
        <p:spPr>
          <a:xfrm>
            <a:off x="3434760" y="3818880"/>
            <a:ext cx="2999160" cy="109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FUORI REGIONE</a:t>
            </a: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49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Bologna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49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Avellino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Google Shape;184;p25" descr=""/>
          <p:cNvPicPr/>
          <p:nvPr/>
        </p:nvPicPr>
        <p:blipFill>
          <a:blip r:embed="rId1"/>
          <a:stretch/>
        </p:blipFill>
        <p:spPr>
          <a:xfrm>
            <a:off x="0" y="917640"/>
            <a:ext cx="1973880" cy="4172400"/>
          </a:xfrm>
          <a:prstGeom prst="rect">
            <a:avLst/>
          </a:prstGeom>
          <a:ln>
            <a:noFill/>
          </a:ln>
        </p:spPr>
      </p:pic>
      <p:pic>
        <p:nvPicPr>
          <p:cNvPr id="155" name="Google Shape;185;p25" descr=""/>
          <p:cNvPicPr/>
          <p:nvPr/>
        </p:nvPicPr>
        <p:blipFill>
          <a:blip r:embed="rId2"/>
          <a:stretch/>
        </p:blipFill>
        <p:spPr>
          <a:xfrm>
            <a:off x="726840" y="216360"/>
            <a:ext cx="790920" cy="79092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311760" y="86040"/>
            <a:ext cx="8519760" cy="141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r>
              <a:rPr b="1" lang="it-IT" sz="291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LA NOSTRA CASA</a:t>
            </a:r>
            <a:r>
              <a:rPr b="1" lang="it-IT" sz="261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IL CIRCOLO ARCI DINO MANETTI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Francesco Baracca 2/G - 50013 Campi Bisenzio (FI)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Google Shape;191;p26" descr=""/>
          <p:cNvPicPr/>
          <p:nvPr/>
        </p:nvPicPr>
        <p:blipFill>
          <a:blip r:embed="rId1"/>
          <a:stretch/>
        </p:blipFill>
        <p:spPr>
          <a:xfrm>
            <a:off x="1378440" y="1436760"/>
            <a:ext cx="6386400" cy="3510360"/>
          </a:xfrm>
          <a:prstGeom prst="rect">
            <a:avLst/>
          </a:prstGeom>
          <a:ln>
            <a:noFill/>
          </a:ln>
        </p:spPr>
      </p:pic>
      <p:pic>
        <p:nvPicPr>
          <p:cNvPr id="158" name="Google Shape;192;p26" descr=""/>
          <p:cNvPicPr/>
          <p:nvPr/>
        </p:nvPicPr>
        <p:blipFill>
          <a:blip r:embed="rId2"/>
          <a:stretch/>
        </p:blipFill>
        <p:spPr>
          <a:xfrm>
            <a:off x="799200" y="226080"/>
            <a:ext cx="790920" cy="79092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580680" y="2796840"/>
            <a:ext cx="7982280" cy="11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/>
          <a:p>
            <a:r>
              <a:rPr b="0" lang="it-IT" sz="600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Varela Round"/>
                <a:ea typeface="Varela Round"/>
              </a:rPr>
              <a:t>Il nostro</a:t>
            </a:r>
            <a:r>
              <a:rPr b="0" lang="it-IT" sz="60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Varela Round"/>
                <a:ea typeface="Varela Round"/>
              </a:rPr>
              <a:t>sognocollettivo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1891440" y="3969720"/>
            <a:ext cx="5360760" cy="86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Varela Round"/>
                <a:ea typeface="Varela Round"/>
                <a:hlinkClick r:id="rId1"/>
              </a:rPr>
              <a:t>quartotempofirenze@gmail.com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arela Round"/>
                <a:ea typeface="Varela Round"/>
              </a:rPr>
              <a:t>www.quartotempofirenze.it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Google Shape;199;p27" descr=""/>
          <p:cNvPicPr/>
          <p:nvPr/>
        </p:nvPicPr>
        <p:blipFill>
          <a:blip r:embed="rId2"/>
          <a:stretch/>
        </p:blipFill>
        <p:spPr>
          <a:xfrm>
            <a:off x="5495760" y="306360"/>
            <a:ext cx="2076840" cy="2076840"/>
          </a:xfrm>
          <a:prstGeom prst="rect">
            <a:avLst/>
          </a:prstGeom>
          <a:ln>
            <a:noFill/>
          </a:ln>
        </p:spPr>
      </p:pic>
      <p:sp>
        <p:nvSpPr>
          <p:cNvPr id="162" name="CustomShape 3"/>
          <p:cNvSpPr/>
          <p:nvPr/>
        </p:nvSpPr>
        <p:spPr>
          <a:xfrm>
            <a:off x="1572120" y="631800"/>
            <a:ext cx="2999160" cy="160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15000"/>
              </a:lnSpc>
            </a:pP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Il cammino è ancora lungo e la strada è in gran parte da costruire insieme!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49760" y="1045800"/>
            <a:ext cx="8843760" cy="182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/>
          <a:p>
            <a:r>
              <a:rPr b="1" lang="it-IT" sz="1400" spc="-1" strike="noStrike">
                <a:solidFill>
                  <a:srgbClr val="fafaf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it-IT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Chi siamo</a:t>
            </a:r>
            <a:r>
              <a:rPr b="0" lang="it-IT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: un’Associazione di Promozione Sociale e Sportiva Dilettantistica nata nel 2011 con sede a Campi Bisenzio - Firenze. Quartotempo opera affinché </a:t>
            </a:r>
            <a:r>
              <a:rPr b="1" lang="it-IT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tutti </a:t>
            </a:r>
            <a:r>
              <a:rPr b="0" lang="it-IT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possano avere l’</a:t>
            </a:r>
            <a:r>
              <a:rPr b="1" lang="it-IT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opportunità</a:t>
            </a:r>
            <a:r>
              <a:rPr b="0" lang="it-IT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di praticare sport, in particolare persone con disabilità</a:t>
            </a:r>
            <a:r>
              <a:rPr b="1" lang="it-IT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it-IT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fisica, sensoriale, intellettivo-relazionale o altro tipo di difficoltà o svantaggio.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0720"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1195920" y="239400"/>
            <a:ext cx="7246800" cy="64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it-IT" sz="2989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</a:t>
            </a:r>
            <a:r>
              <a:rPr b="1" lang="it-IT" sz="29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</a:t>
            </a:r>
            <a:r>
              <a:rPr b="1" lang="it-IT" sz="29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TUTTI</a:t>
            </a:r>
            <a:r>
              <a:rPr b="1" lang="it-IT" sz="290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POSSONO</a:t>
            </a:r>
            <a:r>
              <a:rPr b="1" lang="it-IT" sz="2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1" lang="it-IT" sz="29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GIOCARE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" name="Google Shape;76;p14" descr=""/>
          <p:cNvPicPr/>
          <p:nvPr/>
        </p:nvPicPr>
        <p:blipFill>
          <a:blip r:embed="rId1"/>
          <a:stretch/>
        </p:blipFill>
        <p:spPr>
          <a:xfrm>
            <a:off x="862200" y="173880"/>
            <a:ext cx="779760" cy="779760"/>
          </a:xfrm>
          <a:prstGeom prst="rect">
            <a:avLst/>
          </a:prstGeom>
          <a:ln>
            <a:noFill/>
          </a:ln>
        </p:spPr>
      </p:pic>
      <p:pic>
        <p:nvPicPr>
          <p:cNvPr id="91" name="Google Shape;77;p14" descr=""/>
          <p:cNvPicPr/>
          <p:nvPr/>
        </p:nvPicPr>
        <p:blipFill>
          <a:blip r:embed="rId2"/>
          <a:stretch/>
        </p:blipFill>
        <p:spPr>
          <a:xfrm>
            <a:off x="3460680" y="2991240"/>
            <a:ext cx="2745360" cy="1887480"/>
          </a:xfrm>
          <a:prstGeom prst="rect">
            <a:avLst/>
          </a:prstGeom>
          <a:ln>
            <a:noFill/>
          </a:ln>
        </p:spPr>
      </p:pic>
      <p:pic>
        <p:nvPicPr>
          <p:cNvPr id="92" name="Google Shape;78;p14" descr=""/>
          <p:cNvPicPr/>
          <p:nvPr/>
        </p:nvPicPr>
        <p:blipFill>
          <a:blip r:embed="rId3"/>
          <a:stretch/>
        </p:blipFill>
        <p:spPr>
          <a:xfrm>
            <a:off x="6717240" y="2991240"/>
            <a:ext cx="2003400" cy="1887480"/>
          </a:xfrm>
          <a:prstGeom prst="rect">
            <a:avLst/>
          </a:prstGeom>
          <a:ln>
            <a:noFill/>
          </a:ln>
        </p:spPr>
      </p:pic>
      <p:pic>
        <p:nvPicPr>
          <p:cNvPr id="93" name="Google Shape;79;p14" descr=""/>
          <p:cNvPicPr/>
          <p:nvPr/>
        </p:nvPicPr>
        <p:blipFill>
          <a:blip r:embed="rId4"/>
          <a:stretch/>
        </p:blipFill>
        <p:spPr>
          <a:xfrm>
            <a:off x="431280" y="2991240"/>
            <a:ext cx="2586960" cy="188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867240" y="226080"/>
            <a:ext cx="803484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r>
              <a:rPr b="1" lang="it-IT" sz="330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</a:t>
            </a:r>
            <a:r>
              <a:rPr b="1" lang="it-IT" sz="320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QUARTOTEMPO</a:t>
            </a: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1" lang="it-IT" sz="32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 NUMERI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511200" y="1115280"/>
            <a:ext cx="8304480" cy="391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90720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Sono circa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250 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le persone che praticano sport, di cui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110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con una certificazione di disabilità: bambini, adolescenti ed adulti provenienti da Firenze e Provincia e da altre parti della Toscana e dell’Italia.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0720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0720">
              <a:lnSpc>
                <a:spcPct val="100000"/>
              </a:lnSpc>
            </a:pP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Quartotempo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conta ad oggi: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10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4 dipendenti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10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6 collaborazioni sportive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10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4 Psicoterapeuti a partita IVA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10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28 Volontari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108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4 Tirocinanti e servizio civilisti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Google Shape;86;p15" descr=""/>
          <p:cNvPicPr/>
          <p:nvPr/>
        </p:nvPicPr>
        <p:blipFill>
          <a:blip r:embed="rId1"/>
          <a:stretch/>
        </p:blipFill>
        <p:spPr>
          <a:xfrm>
            <a:off x="5395680" y="2571840"/>
            <a:ext cx="2544120" cy="1771920"/>
          </a:xfrm>
          <a:prstGeom prst="rect">
            <a:avLst/>
          </a:prstGeom>
          <a:ln>
            <a:noFill/>
          </a:ln>
        </p:spPr>
      </p:pic>
      <p:pic>
        <p:nvPicPr>
          <p:cNvPr id="97" name="Google Shape;87;p15" descr=""/>
          <p:cNvPicPr/>
          <p:nvPr/>
        </p:nvPicPr>
        <p:blipFill>
          <a:blip r:embed="rId2"/>
          <a:stretch/>
        </p:blipFill>
        <p:spPr>
          <a:xfrm>
            <a:off x="867240" y="226080"/>
            <a:ext cx="790920" cy="790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2;p16" descr=""/>
          <p:cNvPicPr/>
          <p:nvPr/>
        </p:nvPicPr>
        <p:blipFill>
          <a:blip r:embed="rId1"/>
          <a:stretch/>
        </p:blipFill>
        <p:spPr>
          <a:xfrm>
            <a:off x="695160" y="215280"/>
            <a:ext cx="790920" cy="790920"/>
          </a:xfrm>
          <a:prstGeom prst="rect">
            <a:avLst/>
          </a:prstGeom>
          <a:ln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415080" y="1108080"/>
            <a:ext cx="8415000" cy="13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La nostra 1° squadra composta da circa 50 atleti con disabilità intellettivo relazionale è stata adottata da</a:t>
            </a:r>
            <a:r>
              <a:rPr b="1" i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ACF FIORENTINA</a:t>
            </a:r>
            <a:r>
              <a:rPr b="1" i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 partecipa al Campionato Italiano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DCPS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(Divisione Calcio Paralimpica e Sperimentale) della FIGC (Federazione Italiana Giuoco Calcio).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1388520" y="340560"/>
            <a:ext cx="6145200" cy="58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90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INSIEME AD</a:t>
            </a:r>
            <a:r>
              <a:rPr b="1" lang="it-IT" sz="2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1" lang="it-IT" sz="29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ACF FIORENTINA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1" name="Google Shape;95;p16" descr=""/>
          <p:cNvPicPr/>
          <p:nvPr/>
        </p:nvPicPr>
        <p:blipFill>
          <a:blip r:embed="rId2"/>
          <a:stretch/>
        </p:blipFill>
        <p:spPr>
          <a:xfrm>
            <a:off x="4917600" y="2704680"/>
            <a:ext cx="3264480" cy="2140200"/>
          </a:xfrm>
          <a:prstGeom prst="rect">
            <a:avLst/>
          </a:prstGeom>
          <a:ln>
            <a:noFill/>
          </a:ln>
        </p:spPr>
      </p:pic>
      <p:pic>
        <p:nvPicPr>
          <p:cNvPr id="102" name="Google Shape;96;p16" descr=""/>
          <p:cNvPicPr/>
          <p:nvPr/>
        </p:nvPicPr>
        <p:blipFill>
          <a:blip r:embed="rId3"/>
          <a:stretch/>
        </p:blipFill>
        <p:spPr>
          <a:xfrm>
            <a:off x="988560" y="2704680"/>
            <a:ext cx="3102840" cy="214020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97;p16" descr=""/>
          <p:cNvPicPr/>
          <p:nvPr/>
        </p:nvPicPr>
        <p:blipFill>
          <a:blip r:embed="rId4"/>
          <a:stretch/>
        </p:blipFill>
        <p:spPr>
          <a:xfrm>
            <a:off x="7512120" y="215280"/>
            <a:ext cx="790920" cy="790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67560" y="1102320"/>
            <a:ext cx="8369280" cy="380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90720">
              <a:lnSpc>
                <a:spcPct val="100000"/>
              </a:lnSpc>
            </a:pPr>
            <a:r>
              <a:rPr b="0" lang="it-IT" sz="2100" spc="-1" strike="noStrike">
                <a:solidFill>
                  <a:srgbClr val="00000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Dal 2016 Quartotempo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it-IT" sz="2100" spc="-1" strike="noStrike">
                <a:solidFill>
                  <a:srgbClr val="00000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ha dato vita al Progetto di Calcio a 5 per persone Non Vedenti e oggi è l’</a:t>
            </a:r>
            <a:r>
              <a:rPr b="1" lang="it-IT" sz="2100" spc="-1" strike="noStrike">
                <a:solidFill>
                  <a:srgbClr val="00000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unica realtà della Toscana</a:t>
            </a:r>
            <a:r>
              <a:rPr b="0" lang="it-IT" sz="2100" spc="-1" strike="noStrike">
                <a:solidFill>
                  <a:srgbClr val="00000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affiliata alla Fispic che partecipa al </a:t>
            </a:r>
            <a:r>
              <a:rPr b="1" lang="it-IT" sz="2100" spc="-1" strike="noStrike">
                <a:solidFill>
                  <a:srgbClr val="00000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Campionato Italiano</a:t>
            </a:r>
            <a:r>
              <a:rPr b="0" lang="it-IT" sz="2100" spc="-1" strike="noStrike">
                <a:solidFill>
                  <a:srgbClr val="00000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Cat B1.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0720"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0720"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Nella Stagione Sportiva 2024/2025 Quartotempo partecipa per la prima volta all’ </a:t>
            </a:r>
            <a:r>
              <a:rPr b="1" lang="it-IT" sz="2100" spc="-1" strike="noStrike">
                <a:solidFill>
                  <a:srgbClr val="00000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European Blind Football League.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 algn="ctr">
              <a:lnSpc>
                <a:spcPct val="100000"/>
              </a:lnSpc>
            </a:pPr>
            <a:r>
              <a:rPr b="1" i="1" lang="it-IT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819000" y="322200"/>
            <a:ext cx="7504920" cy="58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92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CALCIO A 5 </a:t>
            </a:r>
            <a:r>
              <a:rPr b="1" lang="it-IT" sz="292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NON VEDENTI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Google Shape;104;p17" descr=""/>
          <p:cNvPicPr/>
          <p:nvPr/>
        </p:nvPicPr>
        <p:blipFill>
          <a:blip r:embed="rId1"/>
          <a:stretch/>
        </p:blipFill>
        <p:spPr>
          <a:xfrm>
            <a:off x="861120" y="221760"/>
            <a:ext cx="790920" cy="790920"/>
          </a:xfrm>
          <a:prstGeom prst="rect">
            <a:avLst/>
          </a:prstGeom>
          <a:ln>
            <a:noFill/>
          </a:ln>
        </p:spPr>
      </p:pic>
      <p:pic>
        <p:nvPicPr>
          <p:cNvPr id="107" name="Google Shape;105;p17" descr=""/>
          <p:cNvPicPr/>
          <p:nvPr/>
        </p:nvPicPr>
        <p:blipFill>
          <a:blip r:embed="rId2"/>
          <a:stretch/>
        </p:blipFill>
        <p:spPr>
          <a:xfrm>
            <a:off x="626040" y="3173760"/>
            <a:ext cx="2180520" cy="1627920"/>
          </a:xfrm>
          <a:prstGeom prst="rect">
            <a:avLst/>
          </a:prstGeom>
          <a:ln>
            <a:noFill/>
          </a:ln>
        </p:spPr>
      </p:pic>
      <p:pic>
        <p:nvPicPr>
          <p:cNvPr id="108" name="Google Shape;106;p17" descr=""/>
          <p:cNvPicPr/>
          <p:nvPr/>
        </p:nvPicPr>
        <p:blipFill>
          <a:blip r:embed="rId3"/>
          <a:stretch/>
        </p:blipFill>
        <p:spPr>
          <a:xfrm>
            <a:off x="3287880" y="3173760"/>
            <a:ext cx="2442600" cy="1627920"/>
          </a:xfrm>
          <a:prstGeom prst="rect">
            <a:avLst/>
          </a:prstGeom>
          <a:ln>
            <a:noFill/>
          </a:ln>
        </p:spPr>
      </p:pic>
      <p:pic>
        <p:nvPicPr>
          <p:cNvPr id="109" name="Google Shape;107;p17" descr=""/>
          <p:cNvPicPr/>
          <p:nvPr/>
        </p:nvPicPr>
        <p:blipFill>
          <a:blip r:embed="rId4"/>
          <a:stretch/>
        </p:blipFill>
        <p:spPr>
          <a:xfrm>
            <a:off x="6211440" y="3173760"/>
            <a:ext cx="2202840" cy="162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1732320" y="388080"/>
            <a:ext cx="6302880" cy="58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it-IT" sz="292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CALCIO </a:t>
            </a:r>
            <a:r>
              <a:rPr b="1" lang="it-IT" sz="292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VISIONARIO</a:t>
            </a:r>
            <a:r>
              <a:rPr b="1" lang="it-IT" sz="292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Google Shape;113;p18" descr=""/>
          <p:cNvPicPr/>
          <p:nvPr/>
        </p:nvPicPr>
        <p:blipFill>
          <a:blip r:embed="rId1"/>
          <a:stretch/>
        </p:blipFill>
        <p:spPr>
          <a:xfrm>
            <a:off x="803880" y="287280"/>
            <a:ext cx="790920" cy="790920"/>
          </a:xfrm>
          <a:prstGeom prst="rect">
            <a:avLst/>
          </a:prstGeom>
          <a:ln>
            <a:noFill/>
          </a:ln>
        </p:spPr>
      </p:pic>
      <p:sp>
        <p:nvSpPr>
          <p:cNvPr id="112" name="CustomShape 2"/>
          <p:cNvSpPr/>
          <p:nvPr/>
        </p:nvSpPr>
        <p:spPr>
          <a:xfrm>
            <a:off x="728280" y="825840"/>
            <a:ext cx="7830360" cy="209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/>
          <a:p>
            <a:pPr>
              <a:lnSpc>
                <a:spcPct val="100000"/>
              </a:lnSpc>
            </a:pP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Nuova disciplina sperimentale creata da Quartotempo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nel 2022, nell’ambito di un Progetto Europeo, nella quale giocano insieme a Calcio a 5 persone vedenti e persone non vedenti.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" name="Google Shape;115;p18" descr=""/>
          <p:cNvPicPr/>
          <p:nvPr/>
        </p:nvPicPr>
        <p:blipFill>
          <a:blip r:embed="rId2"/>
          <a:stretch/>
        </p:blipFill>
        <p:spPr>
          <a:xfrm>
            <a:off x="5644800" y="251640"/>
            <a:ext cx="2468160" cy="862560"/>
          </a:xfrm>
          <a:prstGeom prst="rect">
            <a:avLst/>
          </a:prstGeom>
          <a:ln>
            <a:noFill/>
          </a:ln>
        </p:spPr>
      </p:pic>
      <p:pic>
        <p:nvPicPr>
          <p:cNvPr id="114" name="Google Shape;116;p18" descr=""/>
          <p:cNvPicPr/>
          <p:nvPr/>
        </p:nvPicPr>
        <p:blipFill>
          <a:blip r:embed="rId3"/>
          <a:stretch/>
        </p:blipFill>
        <p:spPr>
          <a:xfrm>
            <a:off x="1105560" y="2751480"/>
            <a:ext cx="2950560" cy="2156040"/>
          </a:xfrm>
          <a:prstGeom prst="rect">
            <a:avLst/>
          </a:prstGeom>
          <a:ln>
            <a:noFill/>
          </a:ln>
        </p:spPr>
      </p:pic>
      <p:pic>
        <p:nvPicPr>
          <p:cNvPr id="115" name="Google Shape;117;p18" descr=""/>
          <p:cNvPicPr/>
          <p:nvPr/>
        </p:nvPicPr>
        <p:blipFill>
          <a:blip r:embed="rId4"/>
          <a:stretch/>
        </p:blipFill>
        <p:spPr>
          <a:xfrm>
            <a:off x="5032800" y="2751480"/>
            <a:ext cx="2874960" cy="2156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136520" y="209880"/>
            <a:ext cx="7504920" cy="58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920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L’IMPORTANZA DI UN PERCORSO PLURIENNALE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273240" y="641520"/>
            <a:ext cx="8597160" cy="43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EQUAL FOOTBALL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Google Shape;124;p19" descr=""/>
          <p:cNvPicPr/>
          <p:nvPr/>
        </p:nvPicPr>
        <p:blipFill>
          <a:blip r:embed="rId1"/>
          <a:stretch/>
        </p:blipFill>
        <p:spPr>
          <a:xfrm>
            <a:off x="567720" y="185400"/>
            <a:ext cx="790920" cy="790920"/>
          </a:xfrm>
          <a:prstGeom prst="rect">
            <a:avLst/>
          </a:prstGeom>
          <a:ln>
            <a:noFill/>
          </a:ln>
        </p:spPr>
      </p:pic>
      <p:sp>
        <p:nvSpPr>
          <p:cNvPr id="119" name="CustomShape 3"/>
          <p:cNvSpPr/>
          <p:nvPr/>
        </p:nvSpPr>
        <p:spPr>
          <a:xfrm>
            <a:off x="273240" y="1661760"/>
            <a:ext cx="3975480" cy="31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1" lang="it-IT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SCUOLA CALCIO A 5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Piccoli Amici (5-6)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Primi Calci (7-8)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Pulcini (9-10)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SETTORE GIOVANILE</a:t>
            </a:r>
            <a:r>
              <a:rPr b="1" i="1" lang="it-IT" sz="1900" spc="-1" strike="noStrike">
                <a:solidFill>
                  <a:srgbClr val="1155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Esordienti U-13 FIGC (11-12)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Giovanissimi U-15 FIGC (13-14)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Allievi U-17 FIGC (15-16)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Femminile Giovanile (11-15)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Scuola Calcio Bambini Non Vedenti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4"/>
          <p:cNvSpPr/>
          <p:nvPr/>
        </p:nvSpPr>
        <p:spPr>
          <a:xfrm flipH="1">
            <a:off x="4826160" y="1350000"/>
            <a:ext cx="3975480" cy="394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r">
              <a:lnSpc>
                <a:spcPct val="100000"/>
              </a:lnSpc>
            </a:pPr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PRIME SQUADRE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Serie C2 Maschile FIGC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Prima Squadra Femminile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Fiorentina “Specia”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 algn="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Gruppo Agonistico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 algn="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Non Vedenti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 algn="r">
              <a:lnSpc>
                <a:spcPct val="100000"/>
              </a:lnSpc>
            </a:pPr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ALLENAMENTI AGGIUNTIVI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 algn="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 algn="r">
              <a:lnSpc>
                <a:spcPct val="100000"/>
              </a:lnSpc>
            </a:pPr>
            <a:r>
              <a:rPr b="0" i="1" lang="it-IT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</a:t>
            </a: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Tecnico Individuale (5-8)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 algn="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Tecnico Individuale (9-14)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 algn="r"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                </a:t>
            </a: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Portieri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 algn="r">
              <a:lnSpc>
                <a:spcPct val="100000"/>
              </a:lnSpc>
            </a:pPr>
            <a:r>
              <a:rPr b="0" lang="it-IT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            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0000" indent="-179280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819000" y="295920"/>
            <a:ext cx="7504920" cy="68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r>
              <a:rPr b="1" lang="it-IT" sz="3259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EQUAL</a:t>
            </a:r>
            <a:r>
              <a:rPr b="1" lang="it-IT" sz="3259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FOOTBALL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472320" y="1088280"/>
            <a:ext cx="8198640" cy="19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Se c’è uguaglianza non c’è bisogno di inclusione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Il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diritto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dei bambini, dei ragazzi e delle ragazze di avere libero accesso al gioco del calcio indipendentemente dalle loro caratteristiche o difficoltà. Il diritto di far parte e di poter giocare in una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squadra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partecipando ai Campionati Federali.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3" name="Google Shape;133;p20" descr=""/>
          <p:cNvPicPr/>
          <p:nvPr/>
        </p:nvPicPr>
        <p:blipFill>
          <a:blip r:embed="rId1"/>
          <a:stretch/>
        </p:blipFill>
        <p:spPr>
          <a:xfrm>
            <a:off x="766800" y="243720"/>
            <a:ext cx="790920" cy="790920"/>
          </a:xfrm>
          <a:prstGeom prst="rect">
            <a:avLst/>
          </a:prstGeom>
          <a:ln>
            <a:noFill/>
          </a:ln>
        </p:spPr>
      </p:pic>
      <p:pic>
        <p:nvPicPr>
          <p:cNvPr id="124" name="Google Shape;134;p20" descr=""/>
          <p:cNvPicPr/>
          <p:nvPr/>
        </p:nvPicPr>
        <p:blipFill>
          <a:blip r:embed="rId2"/>
          <a:stretch/>
        </p:blipFill>
        <p:spPr>
          <a:xfrm>
            <a:off x="819000" y="3045600"/>
            <a:ext cx="3318120" cy="184140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135;p20" descr=""/>
          <p:cNvPicPr/>
          <p:nvPr/>
        </p:nvPicPr>
        <p:blipFill>
          <a:blip r:embed="rId3"/>
          <a:stretch/>
        </p:blipFill>
        <p:spPr>
          <a:xfrm>
            <a:off x="4767120" y="3057120"/>
            <a:ext cx="3437640" cy="1841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819000" y="425520"/>
            <a:ext cx="7504920" cy="148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BASKET PER PERSONE CON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100" spc="-1" strike="noStrike">
                <a:solidFill>
                  <a:srgbClr val="ed008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DISABILITÀ INTELLETTIVO-RELAZIONALE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Google Shape;141;p21" descr=""/>
          <p:cNvPicPr/>
          <p:nvPr/>
        </p:nvPicPr>
        <p:blipFill>
          <a:blip r:embed="rId1"/>
          <a:srcRect l="9978" t="21886" r="0" b="0"/>
          <a:stretch/>
        </p:blipFill>
        <p:spPr>
          <a:xfrm>
            <a:off x="4571640" y="2784600"/>
            <a:ext cx="3634560" cy="2101680"/>
          </a:xfrm>
          <a:prstGeom prst="rect">
            <a:avLst/>
          </a:prstGeom>
          <a:ln>
            <a:noFill/>
          </a:ln>
        </p:spPr>
      </p:pic>
      <p:pic>
        <p:nvPicPr>
          <p:cNvPr id="128" name="Google Shape;142;p21" descr=""/>
          <p:cNvPicPr/>
          <p:nvPr/>
        </p:nvPicPr>
        <p:blipFill>
          <a:blip r:embed="rId2"/>
          <a:srcRect l="3547" t="0" r="8426" b="0"/>
          <a:stretch/>
        </p:blipFill>
        <p:spPr>
          <a:xfrm>
            <a:off x="917640" y="2784600"/>
            <a:ext cx="2890080" cy="2101680"/>
          </a:xfrm>
          <a:prstGeom prst="rect">
            <a:avLst/>
          </a:prstGeom>
          <a:ln>
            <a:noFill/>
          </a:ln>
        </p:spPr>
      </p:pic>
      <p:sp>
        <p:nvSpPr>
          <p:cNvPr id="129" name="CustomShape 2"/>
          <p:cNvSpPr/>
          <p:nvPr/>
        </p:nvSpPr>
        <p:spPr>
          <a:xfrm>
            <a:off x="819000" y="235440"/>
            <a:ext cx="7504920" cy="58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1" lang="it-IT" sz="2929" spc="-1" strike="noStrike">
                <a:solidFill>
                  <a:srgbClr val="01ade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ALTRE ATTIVITÀ E PROGETTI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0" name="Google Shape;144;p21" descr=""/>
          <p:cNvPicPr/>
          <p:nvPr/>
        </p:nvPicPr>
        <p:blipFill>
          <a:blip r:embed="rId3"/>
          <a:stretch/>
        </p:blipFill>
        <p:spPr>
          <a:xfrm>
            <a:off x="842040" y="235440"/>
            <a:ext cx="790920" cy="790920"/>
          </a:xfrm>
          <a:prstGeom prst="rect">
            <a:avLst/>
          </a:prstGeom>
          <a:ln>
            <a:noFill/>
          </a:ln>
        </p:spPr>
      </p:pic>
      <p:sp>
        <p:nvSpPr>
          <p:cNvPr id="131" name="CustomShape 3"/>
          <p:cNvSpPr/>
          <p:nvPr/>
        </p:nvSpPr>
        <p:spPr>
          <a:xfrm>
            <a:off x="132840" y="1512360"/>
            <a:ext cx="88254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7000"/>
              </a:lnSpc>
            </a:pP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Squadra di Basket con atleti che hanno un bagaglio tecnico e tattico di livello base. Viene perseguito un importante lavoro per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ampliare le risorse relazionali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delle persone e </a:t>
            </a:r>
            <a:r>
              <a:rPr b="1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svilupparne le autonomie.</a:t>
            </a:r>
            <a:r>
              <a:rPr b="0" lang="it-IT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LibreOffice/5.2.5.1$Windows_x86 LibreOffice_project/0312e1a284a7d50ca85a365c316c7abbf20a4d22</Application>
  <Words>711</Words>
  <Paragraphs>118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it-IT</dc:language>
  <cp:lastModifiedBy>Microsoft Office User</cp:lastModifiedBy>
  <dcterms:modified xsi:type="dcterms:W3CDTF">2026-02-11T10:55:28Z</dcterms:modified>
  <cp:revision>1</cp:revision>
  <dc:subject/>
  <dc:title>QUARTOTEMPO FIRENZE  APS - ASD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15</vt:i4>
  </property>
  <property fmtid="{D5CDD505-2E9C-101B-9397-08002B2CF9AE}" pid="8" name="PresentationFormat">
    <vt:lpwstr>Presentazione su schermo (16:9)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